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27"/>
  </p:handoutMasterIdLst>
  <p:sldIdLst>
    <p:sldId id="258" r:id="rId2"/>
    <p:sldId id="267" r:id="rId3"/>
    <p:sldId id="266" r:id="rId4"/>
    <p:sldId id="260" r:id="rId5"/>
    <p:sldId id="259" r:id="rId6"/>
    <p:sldId id="268" r:id="rId7"/>
    <p:sldId id="269" r:id="rId8"/>
    <p:sldId id="270" r:id="rId9"/>
    <p:sldId id="284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3" r:id="rId20"/>
    <p:sldId id="280" r:id="rId21"/>
    <p:sldId id="281" r:id="rId22"/>
    <p:sldId id="282" r:id="rId23"/>
    <p:sldId id="263" r:id="rId24"/>
    <p:sldId id="264" r:id="rId25"/>
    <p:sldId id="26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00"/>
    <p:restoredTop sz="94696"/>
  </p:normalViewPr>
  <p:slideViewPr>
    <p:cSldViewPr snapToGrid="0">
      <p:cViewPr varScale="1">
        <p:scale>
          <a:sx n="108" d="100"/>
          <a:sy n="108" d="100"/>
        </p:scale>
        <p:origin x="52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3" d="100"/>
          <a:sy n="93" d="100"/>
        </p:scale>
        <p:origin x="324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18A5BDB-1595-255A-5957-83B99E23DF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F85E8E-31D5-7C42-208E-7222DAC97EF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37D8A2-78C6-9B4A-8A43-6E6250EBED7A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FED04F-5F26-0069-A562-EA35A030E68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F2A5CE-98F1-D5B8-E265-C23AD7D01D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631314-136B-A84A-AB92-3A9DA860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23279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jpg>
</file>

<file path=ppt/media/image10.png>
</file>

<file path=ppt/media/image11.jpe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734FA-6A67-F04A-55CB-F3D672E2B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19235" y="3653567"/>
            <a:ext cx="5078627" cy="1723167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WELCOME TO THE</a:t>
            </a:r>
            <a:br>
              <a:rPr lang="en-US" dirty="0"/>
            </a:br>
            <a:r>
              <a:rPr lang="en-US" dirty="0"/>
              <a:t>[City] </a:t>
            </a:r>
            <a:r>
              <a:rPr lang="en-US" dirty="0" err="1"/>
              <a:t>UserCon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244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A5EE3-3BD7-FB33-78B3-32EC077F1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20E56-31B7-BF7E-EEFB-C59D4AAB9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EA5FA3-EA5B-4349-0CA7-D53D6AD82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5898F-10F5-ACD0-D577-F816985E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0F76F-FD2B-D3A1-72B8-81097D543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EAB7EF-9E76-8FBE-0248-798C69B26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37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2E197-D930-5E96-5880-27E28A177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A261A-1A33-EAC4-D0A9-49B856570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6D1C4-8885-8A7F-41B2-DE27A4E38E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5142B9-F1AC-FC32-42D4-73A692D310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D0B9A3-E305-2128-D45F-13D5FE0E77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1DB38F-5856-F97B-7E89-AA95E374C5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8504F9-0F46-520A-361B-F10DB86D1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34B5B4-D5A3-F715-E4CB-62035251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65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E1255D-72EB-74A2-0E1B-7A78808197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608613-81C4-F3CD-FAAD-CC74F7509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FAC30-8C11-1581-5D30-7E3C3DED2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333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D934F-FD23-EC5C-64CF-831B0C5FB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69FD3-48A2-966E-74D6-DFD674109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5C90B7-FEEE-6AA5-9C90-0FB305851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7ED8D3-DF03-2C59-779C-1594549656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2A6EE6-3537-449F-17F8-3D2CF1994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F16E29-D3E0-E557-A741-ABD647AE3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83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33F77-8DD0-638E-4570-AD1C5366A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7D73C4-DB08-E9CA-7CF8-F1F71D2187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BE1061-6CB1-B71A-239C-D15EE1454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F83000-2E24-103C-30BD-DB83B772C5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A7CE4-E82A-1AD5-E00C-BCF7A8DAE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6D6E9-A824-07D0-11CA-92E7769B7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022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F09A0-196A-A982-839A-AC1565F6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4427A-F692-4575-FF12-6824DB635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52934-2135-AEE4-7161-5D92DF3653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E4AB5-C697-E152-A1D5-4C8CDB928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349CE-576C-4487-1712-D7E24DAE2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41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E11680-6C5A-B19E-7E56-452DE107EF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1CFF78-28FF-5C80-0A94-4E9CD493F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FFE0B-AF9B-212E-A2A2-0F80378D19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702A1-63A1-4B4F-430F-A91AB66E9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C76B9-DD9A-CAD4-3486-68A69A8BB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91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734FA-6A67-F04A-55CB-F3D672E2B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07242" y="1837553"/>
            <a:ext cx="5078627" cy="1087395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WELCOME TO THE</a:t>
            </a:r>
            <a:br>
              <a:rPr lang="en-US" dirty="0"/>
            </a:br>
            <a:r>
              <a:rPr lang="en-US" dirty="0"/>
              <a:t>[City] </a:t>
            </a:r>
            <a:r>
              <a:rPr lang="en-US" dirty="0" err="1"/>
              <a:t>UserCon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921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966" y="296562"/>
            <a:ext cx="11611233" cy="74204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967" y="1158360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0737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966" y="296562"/>
            <a:ext cx="11611233" cy="742048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967" y="1158360"/>
            <a:ext cx="11611232" cy="478524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7135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2" y="2665970"/>
            <a:ext cx="5161008" cy="1526059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069" y="1248032"/>
            <a:ext cx="4992129" cy="5226908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2993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3070" y="877329"/>
            <a:ext cx="4853630" cy="1503921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83656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2" y="911310"/>
            <a:ext cx="5161008" cy="1526059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2" y="2644346"/>
            <a:ext cx="11483544" cy="3793524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814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0929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9293A-8B49-B636-95E7-0CACF939F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E75C1-FD0E-1882-34B3-255066BB2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C0CF4-217D-D857-0395-52F612D1C8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AE898-6322-4AF8-731C-AA0F94CCF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17C17-1746-A9F2-CB87-50B39B739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729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566A3B-51B5-BFC3-32F6-5EC7F8F69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7DAF2-2838-0B54-AB46-8CE43F212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9719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49" r:id="rId3"/>
    <p:sldLayoutId id="2147483661" r:id="rId4"/>
    <p:sldLayoutId id="2147483662" r:id="rId5"/>
    <p:sldLayoutId id="2147483663" r:id="rId6"/>
    <p:sldLayoutId id="2147483664" r:id="rId7"/>
    <p:sldLayoutId id="2147483650" r:id="rId8"/>
    <p:sldLayoutId id="2147483651" r:id="rId9"/>
    <p:sldLayoutId id="2147483652" r:id="rId10"/>
    <p:sldLayoutId id="2147483653" r:id="rId11"/>
    <p:sldLayoutId id="2147483655" r:id="rId12"/>
    <p:sldLayoutId id="2147483656" r:id="rId13"/>
    <p:sldLayoutId id="2147483657" r:id="rId14"/>
    <p:sldLayoutId id="2147483658" r:id="rId15"/>
    <p:sldLayoutId id="214748365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31DB5-6564-B7EC-4C7A-831E19FCE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Welcome to the </a:t>
            </a:r>
            <a:br>
              <a:rPr lang="en-US" dirty="0" smtClean="0"/>
            </a:br>
            <a:r>
              <a:rPr lang="en-US" dirty="0" smtClean="0"/>
              <a:t>DC </a:t>
            </a:r>
            <a:r>
              <a:rPr lang="en-US" dirty="0" err="1" smtClean="0"/>
              <a:t>UserCon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573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4</a:t>
            </a:r>
            <a:r>
              <a:rPr lang="en-US" dirty="0" smtClean="0"/>
              <a:t>. Registration, Licensing, and Entitlements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VCF 9 unified license file covers all components.</a:t>
            </a:r>
          </a:p>
          <a:p>
            <a:r>
              <a:rPr lang="en-US" dirty="0"/>
              <a:t>Disconnected mode: export usage file -&gt; upload externally -&gt; download license file -&gt; import offline.</a:t>
            </a:r>
          </a:p>
          <a:p>
            <a:r>
              <a:rPr lang="en-US" dirty="0"/>
              <a:t>Evaluation period extended to 90 days.</a:t>
            </a:r>
          </a:p>
          <a:p>
            <a:r>
              <a:rPr lang="en-US" dirty="0"/>
              <a:t>Maintain internal documentation of license allocations.</a:t>
            </a:r>
          </a:p>
          <a:p>
            <a:r>
              <a:rPr lang="en-US" dirty="0"/>
              <a:t>Confirm license files before bring-up.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182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5</a:t>
            </a:r>
            <a:r>
              <a:rPr lang="en-US" dirty="0" smtClean="0"/>
              <a:t>. Networking Basics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Internal DNS with forward/reverse lookup for SSO and component registration.</a:t>
            </a:r>
          </a:p>
          <a:p>
            <a:r>
              <a:rPr lang="en-US" dirty="0"/>
              <a:t>Internal NTP server to prevent certificate and SSO failures.</a:t>
            </a:r>
          </a:p>
          <a:p>
            <a:r>
              <a:rPr lang="en-US" dirty="0"/>
              <a:t>Segregated networks: Management, </a:t>
            </a:r>
            <a:r>
              <a:rPr lang="en-US" dirty="0" err="1"/>
              <a:t>vMotion</a:t>
            </a:r>
            <a:r>
              <a:rPr lang="en-US" dirty="0"/>
              <a:t>, </a:t>
            </a:r>
            <a:r>
              <a:rPr lang="en-US" dirty="0" err="1"/>
              <a:t>vSAN</a:t>
            </a:r>
            <a:r>
              <a:rPr lang="en-US" dirty="0"/>
              <a:t>, NSX Overlay.</a:t>
            </a:r>
          </a:p>
          <a:p>
            <a:r>
              <a:rPr lang="en-US" dirty="0"/>
              <a:t>Firewall rules between components (only required ports).</a:t>
            </a:r>
          </a:p>
          <a:p>
            <a:r>
              <a:rPr lang="en-US" dirty="0"/>
              <a:t>Document network design in air-gapped environment.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334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6</a:t>
            </a:r>
            <a:r>
              <a:rPr lang="en-US" dirty="0" smtClean="0"/>
              <a:t>. Certificates and PKI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Decide: enterprise CA or self-signed certificates.</a:t>
            </a:r>
          </a:p>
          <a:p>
            <a:r>
              <a:rPr lang="en-US" dirty="0"/>
              <a:t>SDDC Manager requires supported formats (PEM, PKCS12).</a:t>
            </a:r>
          </a:p>
          <a:p>
            <a:r>
              <a:rPr lang="en-US" dirty="0"/>
              <a:t>Plan certificate lifecycle offline (renewal, replacement).</a:t>
            </a:r>
          </a:p>
          <a:p>
            <a:r>
              <a:rPr lang="en-US" dirty="0"/>
              <a:t>Test certificate replacement in staging domain first.</a:t>
            </a:r>
          </a:p>
          <a:p>
            <a:r>
              <a:rPr lang="en-US" dirty="0"/>
              <a:t>Maintain certificate inventory and expiration tracking.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700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7</a:t>
            </a:r>
            <a:r>
              <a:rPr lang="en-US" dirty="0" smtClean="0"/>
              <a:t>. Support &amp; Troubleshooting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 offline support bundle collection and export.</a:t>
            </a:r>
          </a:p>
          <a:p>
            <a:r>
              <a:rPr lang="en-US" dirty="0"/>
              <a:t>VMware support cannot connect directly in strict air gap.</a:t>
            </a:r>
          </a:p>
          <a:p>
            <a:r>
              <a:rPr lang="en-US" dirty="0"/>
              <a:t>Document who, how, and where support bundles are handed over.</a:t>
            </a:r>
          </a:p>
          <a:p>
            <a:r>
              <a:rPr lang="en-US" dirty="0"/>
              <a:t>Include controlled temporary connectivity process if needed.</a:t>
            </a:r>
          </a:p>
          <a:p>
            <a:r>
              <a:rPr lang="en-US" dirty="0"/>
              <a:t>Maintain escalation steps for critical incidents.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025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8</a:t>
            </a:r>
            <a:r>
              <a:rPr lang="en-US" dirty="0" smtClean="0"/>
              <a:t>. Monitoring, Logging, and Backup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Centralize logs in local syslog/SIEM.</a:t>
            </a:r>
          </a:p>
          <a:p>
            <a:r>
              <a:rPr lang="en-US" dirty="0"/>
              <a:t>Configure backups for </a:t>
            </a:r>
            <a:r>
              <a:rPr lang="en-US" dirty="0" err="1"/>
              <a:t>vCenter</a:t>
            </a:r>
            <a:r>
              <a:rPr lang="en-US" dirty="0"/>
              <a:t>, NSX, SDDC Manager.</a:t>
            </a:r>
          </a:p>
          <a:p>
            <a:r>
              <a:rPr lang="en-US" dirty="0"/>
              <a:t>Test restore workflows regularly inside the air gap.</a:t>
            </a:r>
          </a:p>
          <a:p>
            <a:r>
              <a:rPr lang="en-US" dirty="0"/>
              <a:t>Deploy monitoring (</a:t>
            </a:r>
            <a:r>
              <a:rPr lang="en-US" dirty="0" err="1"/>
              <a:t>vROps</a:t>
            </a:r>
            <a:r>
              <a:rPr lang="en-US" dirty="0"/>
              <a:t>) offline; configure alerting locally.</a:t>
            </a:r>
          </a:p>
          <a:p>
            <a:r>
              <a:rPr lang="en-US" dirty="0"/>
              <a:t>Maintain audit trails for compliance.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96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</a:t>
            </a:r>
            <a:r>
              <a:rPr lang="en-US" dirty="0" smtClean="0"/>
              <a:t>. Security and Compliance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Enforce RBAC and least privilege access.</a:t>
            </a:r>
          </a:p>
          <a:p>
            <a:r>
              <a:rPr lang="en-US" dirty="0"/>
              <a:t>Follow VMware &amp; CIS hardening guides.</a:t>
            </a:r>
          </a:p>
          <a:p>
            <a:r>
              <a:rPr lang="en-US" dirty="0"/>
              <a:t>Enforce firmware/driver compliance.</a:t>
            </a:r>
          </a:p>
          <a:p>
            <a:r>
              <a:rPr lang="en-US" dirty="0"/>
              <a:t>Audit administrative actions; integrate logs into SIEM.</a:t>
            </a:r>
          </a:p>
          <a:p>
            <a:r>
              <a:rPr lang="en-US" dirty="0"/>
              <a:t>Conduct periodic compliance checks.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250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10. Automation &amp; Infrastructure as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Terraform, </a:t>
            </a:r>
            <a:r>
              <a:rPr lang="en-US" dirty="0" err="1"/>
              <a:t>Ansible</a:t>
            </a:r>
            <a:r>
              <a:rPr lang="en-US" dirty="0"/>
              <a:t>, </a:t>
            </a:r>
            <a:r>
              <a:rPr lang="en-US" dirty="0" err="1"/>
              <a:t>PowerCLI</a:t>
            </a:r>
            <a:r>
              <a:rPr lang="en-US" dirty="0"/>
              <a:t> scripts for standardized deployments.</a:t>
            </a:r>
          </a:p>
          <a:p>
            <a:r>
              <a:rPr lang="en-US" dirty="0"/>
              <a:t>Host scripts in internal </a:t>
            </a:r>
            <a:r>
              <a:rPr lang="en-US" dirty="0" err="1"/>
              <a:t>Git</a:t>
            </a:r>
            <a:r>
              <a:rPr lang="en-US" dirty="0"/>
              <a:t> repository.</a:t>
            </a:r>
          </a:p>
          <a:p>
            <a:r>
              <a:rPr lang="en-US" dirty="0"/>
              <a:t>Validate workflows in staging before production.</a:t>
            </a:r>
          </a:p>
          <a:p>
            <a:r>
              <a:rPr lang="en-US" dirty="0"/>
              <a:t>Automate compliance verification and drift detection.</a:t>
            </a:r>
          </a:p>
          <a:p>
            <a:r>
              <a:rPr lang="en-US" dirty="0"/>
              <a:t>Maintain versioned scripts and documentation.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496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11. Upgrade and Patching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Stage updates in test domains first.</a:t>
            </a:r>
          </a:p>
          <a:p>
            <a:r>
              <a:rPr lang="en-US" dirty="0"/>
              <a:t>Use offline depot for Lifecycle Manager updates.</a:t>
            </a:r>
          </a:p>
          <a:p>
            <a:r>
              <a:rPr lang="en-US" dirty="0"/>
              <a:t>Validate firmware/driver compatibility per HCL.</a:t>
            </a:r>
          </a:p>
          <a:p>
            <a:r>
              <a:rPr lang="en-US" dirty="0"/>
              <a:t>Plan coordinated fleet upgrades across workload domains.</a:t>
            </a:r>
          </a:p>
          <a:p>
            <a:r>
              <a:rPr lang="en-US" dirty="0"/>
              <a:t>Maintain rollback plans and snapshots before upgrades.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676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12. Third-Party &amp; AI Integrations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Offline installers for backup, monitoring, AV.</a:t>
            </a:r>
          </a:p>
          <a:p>
            <a:r>
              <a:rPr lang="en-US" dirty="0"/>
              <a:t>Private AI Foundation with NVIDIA supported in air-gapped environment.</a:t>
            </a:r>
          </a:p>
          <a:p>
            <a:r>
              <a:rPr lang="en-US" dirty="0"/>
              <a:t>Maintain internal NGC/mirror repositories for container images and ML models.</a:t>
            </a:r>
          </a:p>
          <a:p>
            <a:r>
              <a:rPr lang="en-US" dirty="0"/>
              <a:t>Confirm vendor SLAs support disconnected deployments.</a:t>
            </a:r>
          </a:p>
          <a:p>
            <a:r>
              <a:rPr lang="en-US" dirty="0"/>
              <a:t>Include AI workload validation in test domain</a:t>
            </a:r>
            <a:r>
              <a:rPr lang="en-US" dirty="0" smtClean="0"/>
              <a:t>.</a:t>
            </a:r>
          </a:p>
          <a:p>
            <a:r>
              <a:rPr lang="en-US" dirty="0" smtClean="0"/>
              <a:t>Vali Cyber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392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Tools We’ve implemented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FTP Server</a:t>
            </a:r>
          </a:p>
          <a:p>
            <a:r>
              <a:rPr lang="en-US" dirty="0" smtClean="0"/>
              <a:t>Harbor</a:t>
            </a:r>
          </a:p>
          <a:p>
            <a:r>
              <a:rPr lang="en-US" dirty="0" smtClean="0"/>
              <a:t>PowerShell Gallery</a:t>
            </a:r>
          </a:p>
          <a:p>
            <a:r>
              <a:rPr lang="en-US" dirty="0" smtClean="0"/>
              <a:t>Linux Repositories</a:t>
            </a:r>
          </a:p>
          <a:p>
            <a:r>
              <a:rPr lang="en-US" dirty="0" smtClean="0"/>
              <a:t>Windows Server Update Servers</a:t>
            </a:r>
          </a:p>
          <a:p>
            <a:r>
              <a:rPr lang="en-US" dirty="0" smtClean="0"/>
              <a:t>TAM</a:t>
            </a:r>
          </a:p>
          <a:p>
            <a:r>
              <a:rPr lang="en-US" dirty="0" smtClean="0"/>
              <a:t>Documentation!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279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3E998-3F03-8E5B-A792-3DB496724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Air-Gapped</a:t>
            </a:r>
            <a:br>
              <a:rPr lang="en-US" dirty="0" smtClean="0"/>
            </a:br>
            <a:r>
              <a:rPr lang="en-US" dirty="0" smtClean="0"/>
              <a:t>VCF Considerations for Disconnected 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3537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Recommended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Plan: BOM, hardware, firmware baseline.</a:t>
            </a:r>
          </a:p>
          <a:p>
            <a:r>
              <a:rPr lang="en-US" dirty="0"/>
              <a:t>Download artifacts using VCFDT in connected site.</a:t>
            </a:r>
          </a:p>
          <a:p>
            <a:r>
              <a:rPr lang="en-US" dirty="0"/>
              <a:t>Secure transfer to air-gapped environment.</a:t>
            </a:r>
          </a:p>
          <a:p>
            <a:r>
              <a:rPr lang="en-US" dirty="0"/>
              <a:t>Populate offline depot and content library.</a:t>
            </a:r>
          </a:p>
          <a:p>
            <a:r>
              <a:rPr lang="en-US" dirty="0"/>
              <a:t>Deploy management domain.</a:t>
            </a:r>
          </a:p>
          <a:p>
            <a:r>
              <a:rPr lang="en-US" dirty="0"/>
              <a:t>Validate VM lifecycle, </a:t>
            </a:r>
            <a:r>
              <a:rPr lang="en-US" dirty="0" err="1"/>
              <a:t>vMotion</a:t>
            </a:r>
            <a:r>
              <a:rPr lang="en-US" dirty="0"/>
              <a:t>, </a:t>
            </a:r>
            <a:r>
              <a:rPr lang="en-US" dirty="0" err="1"/>
              <a:t>vSAN</a:t>
            </a:r>
            <a:r>
              <a:rPr lang="en-US" dirty="0"/>
              <a:t> policies.</a:t>
            </a:r>
          </a:p>
          <a:p>
            <a:r>
              <a:rPr lang="en-US" dirty="0"/>
              <a:t>Stage patch/upgrade workflow using offline depot.</a:t>
            </a:r>
          </a:p>
          <a:p>
            <a:r>
              <a:rPr lang="en-US" dirty="0"/>
              <a:t>Document all steps for repeatability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693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Common Pitfalls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bundles halts deployment.</a:t>
            </a:r>
          </a:p>
          <a:p>
            <a:r>
              <a:rPr lang="en-US" dirty="0"/>
              <a:t>DNS/NTP </a:t>
            </a:r>
            <a:r>
              <a:rPr lang="en-US" dirty="0" err="1"/>
              <a:t>misconfig</a:t>
            </a:r>
            <a:r>
              <a:rPr lang="en-US" dirty="0"/>
              <a:t> causes SSO/cert failures.</a:t>
            </a:r>
          </a:p>
          <a:p>
            <a:r>
              <a:rPr lang="en-US" dirty="0"/>
              <a:t>Firmware mismatch blocks </a:t>
            </a:r>
            <a:r>
              <a:rPr lang="en-US" dirty="0" err="1"/>
              <a:t>ESXi</a:t>
            </a:r>
            <a:r>
              <a:rPr lang="en-US" dirty="0"/>
              <a:t> upgrade.</a:t>
            </a:r>
          </a:p>
          <a:p>
            <a:r>
              <a:rPr lang="en-US" dirty="0"/>
              <a:t>Incorrect support assumptions; no remote access.</a:t>
            </a:r>
          </a:p>
          <a:p>
            <a:r>
              <a:rPr lang="en-US" dirty="0"/>
              <a:t>Skipping checksum validation leads to corrupted/malicious artifacts.</a:t>
            </a:r>
          </a:p>
          <a:p>
            <a:r>
              <a:rPr lang="en-US" dirty="0"/>
              <a:t>Unverified third-party components can break workflow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6061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Quick Checklist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Select VCF 9 version &amp; gather artifacts.</a:t>
            </a:r>
          </a:p>
          <a:p>
            <a:r>
              <a:rPr lang="en-US" dirty="0"/>
              <a:t>Confirm HCL compliance (hardware &amp; firmware).</a:t>
            </a:r>
          </a:p>
          <a:p>
            <a:r>
              <a:rPr lang="en-US" dirty="0"/>
              <a:t>Set up Offline Depot with VCFDT.</a:t>
            </a:r>
          </a:p>
          <a:p>
            <a:r>
              <a:rPr lang="en-US" dirty="0"/>
              <a:t>Configure DNS, NTP, PKI before deployment.</a:t>
            </a:r>
          </a:p>
          <a:p>
            <a:r>
              <a:rPr lang="fr-FR" dirty="0" err="1"/>
              <a:t>Deploy</a:t>
            </a:r>
            <a:r>
              <a:rPr lang="fr-FR" dirty="0"/>
              <a:t> SDDC Manager &amp; management </a:t>
            </a:r>
            <a:r>
              <a:rPr lang="fr-FR" dirty="0" err="1"/>
              <a:t>domain</a:t>
            </a:r>
            <a:r>
              <a:rPr lang="fr-FR" dirty="0"/>
              <a:t>.</a:t>
            </a:r>
          </a:p>
          <a:p>
            <a:r>
              <a:rPr lang="en-US" dirty="0"/>
              <a:t>Enable logging, monitoring, and backups.</a:t>
            </a:r>
          </a:p>
          <a:p>
            <a:r>
              <a:rPr lang="en-US" dirty="0"/>
              <a:t>Document secure transfer workflow.</a:t>
            </a:r>
          </a:p>
          <a:p>
            <a:r>
              <a:rPr lang="en-US" dirty="0"/>
              <a:t>Test upgrades in staging first.</a:t>
            </a:r>
          </a:p>
          <a:p>
            <a:r>
              <a:rPr lang="en-US" dirty="0"/>
              <a:t>Validate third-party agents and AI repositories.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763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4A9C3-9C05-610F-3DAF-F28E382AB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Tie your Sneakers!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6104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62634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EBE43-5FF1-1F02-01B0-3358BE3BD1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Elements</a:t>
            </a:r>
          </a:p>
        </p:txBody>
      </p:sp>
      <p:sp>
        <p:nvSpPr>
          <p:cNvPr id="6" name="Round Diagonal Corner Rectangle 5">
            <a:extLst>
              <a:ext uri="{FF2B5EF4-FFF2-40B4-BE49-F238E27FC236}">
                <a16:creationId xmlns:a16="http://schemas.microsoft.com/office/drawing/2014/main" id="{D9A5429C-1D3D-6F92-380D-4FEEA9E71D6A}"/>
              </a:ext>
            </a:extLst>
          </p:cNvPr>
          <p:cNvSpPr/>
          <p:nvPr/>
        </p:nvSpPr>
        <p:spPr>
          <a:xfrm>
            <a:off x="574431" y="1406769"/>
            <a:ext cx="3294184" cy="3727938"/>
          </a:xfrm>
          <a:prstGeom prst="round2Diag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blue triangle on a black background&#10;&#10;Description automatically generated">
            <a:extLst>
              <a:ext uri="{FF2B5EF4-FFF2-40B4-BE49-F238E27FC236}">
                <a16:creationId xmlns:a16="http://schemas.microsoft.com/office/drawing/2014/main" id="{F70BD43E-405D-745F-0115-A17DA3E4C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1783" y="2761860"/>
            <a:ext cx="1139874" cy="1160774"/>
          </a:xfrm>
          <a:prstGeom prst="rect">
            <a:avLst/>
          </a:prstGeom>
        </p:spPr>
      </p:pic>
      <p:pic>
        <p:nvPicPr>
          <p:cNvPr id="12" name="Picture 11" descr="A green triangle on a black background&#10;&#10;Description automatically generated">
            <a:extLst>
              <a:ext uri="{FF2B5EF4-FFF2-40B4-BE49-F238E27FC236}">
                <a16:creationId xmlns:a16="http://schemas.microsoft.com/office/drawing/2014/main" id="{E0D0894E-0C92-7A07-D793-AFA3739AA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6291" y="1461947"/>
            <a:ext cx="1139874" cy="1085446"/>
          </a:xfrm>
          <a:prstGeom prst="rect">
            <a:avLst/>
          </a:prstGeom>
        </p:spPr>
      </p:pic>
      <p:pic>
        <p:nvPicPr>
          <p:cNvPr id="14" name="Picture 13" descr="A blue and black logo&#10;&#10;Description automatically generated">
            <a:extLst>
              <a:ext uri="{FF2B5EF4-FFF2-40B4-BE49-F238E27FC236}">
                <a16:creationId xmlns:a16="http://schemas.microsoft.com/office/drawing/2014/main" id="{6B4CDEC4-8D97-C3AC-35A9-AAD2F6C208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7275" y="4049261"/>
            <a:ext cx="1188890" cy="1160774"/>
          </a:xfrm>
          <a:prstGeom prst="rect">
            <a:avLst/>
          </a:prstGeom>
        </p:spPr>
      </p:pic>
      <p:pic>
        <p:nvPicPr>
          <p:cNvPr id="16" name="Picture 15" descr="A green and blue logo&#10;&#10;Description automatically generated">
            <a:extLst>
              <a:ext uri="{FF2B5EF4-FFF2-40B4-BE49-F238E27FC236}">
                <a16:creationId xmlns:a16="http://schemas.microsoft.com/office/drawing/2014/main" id="{DC608728-AD1C-85BD-3E85-F7D93A6A09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0185" y="4110000"/>
            <a:ext cx="1071629" cy="1024707"/>
          </a:xfrm>
          <a:prstGeom prst="rect">
            <a:avLst/>
          </a:prstGeom>
        </p:spPr>
      </p:pic>
      <p:pic>
        <p:nvPicPr>
          <p:cNvPr id="18" name="Picture 17" descr="A blue and green text on a black background&#10;&#10;Description automatically generated">
            <a:extLst>
              <a:ext uri="{FF2B5EF4-FFF2-40B4-BE49-F238E27FC236}">
                <a16:creationId xmlns:a16="http://schemas.microsoft.com/office/drawing/2014/main" id="{5ECB92E9-F8D2-78FA-37D3-78CB4A8E89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3841" y="1622463"/>
            <a:ext cx="5554041" cy="2135776"/>
          </a:xfrm>
          <a:prstGeom prst="rect">
            <a:avLst/>
          </a:prstGeom>
        </p:spPr>
      </p:pic>
      <p:pic>
        <p:nvPicPr>
          <p:cNvPr id="20" name="Picture 19" descr="A green wifi symbol on a black background&#10;&#10;Description automatically generated">
            <a:extLst>
              <a:ext uri="{FF2B5EF4-FFF2-40B4-BE49-F238E27FC236}">
                <a16:creationId xmlns:a16="http://schemas.microsoft.com/office/drawing/2014/main" id="{F38F9F3F-083F-C9B9-519F-B6802514E7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05834" y="3994186"/>
            <a:ext cx="1197711" cy="114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48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Justin P. Sider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5364B-003F-1CE3-0592-A724E1CC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1075" y="1181806"/>
            <a:ext cx="7391875" cy="4351338"/>
          </a:xfrm>
        </p:spPr>
        <p:txBody>
          <a:bodyPr/>
          <a:lstStyle/>
          <a:p>
            <a:r>
              <a:rPr lang="en-US" sz="2400" dirty="0"/>
              <a:t>Chief Information Officer – Belay Technologies</a:t>
            </a:r>
          </a:p>
          <a:p>
            <a:pPr lvl="1"/>
            <a:r>
              <a:rPr lang="en-US" dirty="0"/>
              <a:t>https://belaytech.com</a:t>
            </a:r>
          </a:p>
          <a:p>
            <a:r>
              <a:rPr lang="en-US" sz="2400" dirty="0"/>
              <a:t>Personal Blog</a:t>
            </a:r>
          </a:p>
          <a:p>
            <a:pPr lvl="1"/>
            <a:r>
              <a:rPr lang="en-US" dirty="0"/>
              <a:t>https://invoke-automation.blog</a:t>
            </a:r>
          </a:p>
          <a:p>
            <a:r>
              <a:rPr lang="en-US" sz="2400" dirty="0"/>
              <a:t>GitHub</a:t>
            </a:r>
          </a:p>
          <a:p>
            <a:pPr lvl="1"/>
            <a:r>
              <a:rPr lang="en-US" dirty="0"/>
              <a:t>https://github.com/jpsider</a:t>
            </a:r>
          </a:p>
          <a:p>
            <a:r>
              <a:rPr lang="en-US" sz="2400" dirty="0"/>
              <a:t>Twitter (X)/Slack</a:t>
            </a:r>
          </a:p>
          <a:p>
            <a:pPr lvl="1"/>
            <a:r>
              <a:rPr lang="en-US" dirty="0"/>
              <a:t>jpsider</a:t>
            </a:r>
          </a:p>
          <a:p>
            <a:r>
              <a:rPr lang="en-US" sz="2400" dirty="0"/>
              <a:t>VMware Community</a:t>
            </a:r>
          </a:p>
          <a:p>
            <a:pPr lvl="1"/>
            <a:r>
              <a:rPr lang="en-US" dirty="0" err="1"/>
              <a:t>vExpert</a:t>
            </a:r>
            <a:r>
              <a:rPr lang="en-US" dirty="0"/>
              <a:t>, VMUG Co-Leader, Code Coach, VMUG BOD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447" y="4032738"/>
            <a:ext cx="2290726" cy="14809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599" y="3916116"/>
            <a:ext cx="1623467" cy="15875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167" y="1038610"/>
            <a:ext cx="1761383" cy="260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160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D0B8B-6650-B412-057B-68C64A4D39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8CA4B-ACD6-DEA8-48AC-9B9355CE5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does Air-Gapped Mean?</a:t>
            </a:r>
          </a:p>
          <a:p>
            <a:r>
              <a:rPr lang="en-US" dirty="0" smtClean="0"/>
              <a:t>12 Primary Considerations</a:t>
            </a:r>
          </a:p>
          <a:p>
            <a:r>
              <a:rPr lang="en-US" dirty="0"/>
              <a:t>Recommended Workflow</a:t>
            </a:r>
          </a:p>
          <a:p>
            <a:r>
              <a:rPr lang="en-US" dirty="0" smtClean="0"/>
              <a:t>Common Pitfalls</a:t>
            </a:r>
          </a:p>
          <a:p>
            <a:r>
              <a:rPr lang="en-US" dirty="0" smtClean="0"/>
              <a:t>Quick Checklist</a:t>
            </a:r>
          </a:p>
          <a:p>
            <a:r>
              <a:rPr lang="en-US" dirty="0" smtClean="0"/>
              <a:t>Conclusion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8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does Air-Gapped Mean?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5364B-003F-1CE3-0592-A724E1CC3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739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1. Product &amp; Lifecycle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Collect all required bundles: </a:t>
            </a:r>
            <a:r>
              <a:rPr lang="en-US" dirty="0" err="1"/>
              <a:t>ESXi</a:t>
            </a:r>
            <a:r>
              <a:rPr lang="en-US" dirty="0"/>
              <a:t>, </a:t>
            </a:r>
            <a:r>
              <a:rPr lang="en-US" dirty="0" err="1"/>
              <a:t>vCenter</a:t>
            </a:r>
            <a:r>
              <a:rPr lang="en-US" dirty="0"/>
              <a:t>, NSX, </a:t>
            </a:r>
            <a:r>
              <a:rPr lang="en-US" dirty="0" err="1"/>
              <a:t>vSAN</a:t>
            </a:r>
            <a:r>
              <a:rPr lang="en-US" dirty="0"/>
              <a:t>, HCX, SDDC Manager, optional add-ons.</a:t>
            </a:r>
          </a:p>
          <a:p>
            <a:r>
              <a:rPr lang="en-US" dirty="0"/>
              <a:t>Validate compatibility using VCF 9 BOM and Interoperability Matrix.</a:t>
            </a:r>
          </a:p>
          <a:p>
            <a:r>
              <a:rPr lang="en-US" dirty="0"/>
              <a:t>Use Offline Depot in Lifecycle Manager for air-gapped updates.</a:t>
            </a:r>
          </a:p>
          <a:p>
            <a:r>
              <a:rPr lang="en-US" dirty="0"/>
              <a:t>Stage bundles for repeatable patching and rollbacks.</a:t>
            </a:r>
          </a:p>
          <a:p>
            <a:r>
              <a:rPr lang="en-US" dirty="0"/>
              <a:t>Document component dependencies (NSX before </a:t>
            </a:r>
            <a:r>
              <a:rPr lang="en-US" dirty="0" err="1"/>
              <a:t>vCenter</a:t>
            </a:r>
            <a:r>
              <a:rPr lang="en-US" dirty="0"/>
              <a:t>, HCX after NSX).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73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</a:t>
            </a:r>
            <a:r>
              <a:rPr lang="en-US" dirty="0" smtClean="0"/>
              <a:t>. Internal Repositories and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VCF Download Tool (VCFDT) in connected environment to pull all artifacts.</a:t>
            </a:r>
          </a:p>
          <a:p>
            <a:r>
              <a:rPr lang="en-US" dirty="0"/>
              <a:t>Host bundles on internal HTTP/HTTPS repo for SDDC Manager &amp; LCM.</a:t>
            </a:r>
          </a:p>
          <a:p>
            <a:r>
              <a:rPr lang="en-US" dirty="0"/>
              <a:t>Use </a:t>
            </a:r>
            <a:r>
              <a:rPr lang="en-US" dirty="0" err="1"/>
              <a:t>vCenter</a:t>
            </a:r>
            <a:r>
              <a:rPr lang="en-US" dirty="0"/>
              <a:t> Content Library for ISOs/OVAs.</a:t>
            </a:r>
          </a:p>
          <a:p>
            <a:r>
              <a:rPr lang="en-US" dirty="0"/>
              <a:t>Verify checksums and signed manifests.</a:t>
            </a:r>
          </a:p>
          <a:p>
            <a:r>
              <a:rPr lang="en-US" dirty="0"/>
              <a:t>Version-control repositories for compliance and audit.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087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3</a:t>
            </a:r>
            <a:r>
              <a:rPr lang="en-US" dirty="0" smtClean="0"/>
              <a:t>. Secure Transfer and Storage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Sneaker Net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762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3</a:t>
            </a:r>
            <a:r>
              <a:rPr lang="en-US" dirty="0" smtClean="0"/>
              <a:t>. Secure Transfer and Storage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Transfer via controlled removable media or staging workstation.</a:t>
            </a:r>
          </a:p>
          <a:p>
            <a:r>
              <a:rPr lang="en-US" dirty="0"/>
              <a:t>Verify integrity using checksums before and after import.</a:t>
            </a:r>
          </a:p>
          <a:p>
            <a:r>
              <a:rPr lang="en-US" dirty="0"/>
              <a:t>Maintain approval workflow and audit logs.</a:t>
            </a:r>
          </a:p>
          <a:p>
            <a:r>
              <a:rPr lang="en-US" dirty="0"/>
              <a:t>Store artifacts in write-once or versioned storage.</a:t>
            </a:r>
          </a:p>
          <a:p>
            <a:r>
              <a:rPr lang="en-US" dirty="0"/>
              <a:t>Secure physical media according to company policies.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394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872</Words>
  <Application>Microsoft Office PowerPoint</Application>
  <PresentationFormat>Widescreen</PresentationFormat>
  <Paragraphs>133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Welcome to the  DC UserCon</vt:lpstr>
      <vt:lpstr>Air-Gapped VCF Considerations for Disconnected Networks</vt:lpstr>
      <vt:lpstr>Justin P. Sider</vt:lpstr>
      <vt:lpstr>Agenda</vt:lpstr>
      <vt:lpstr>What does Air-Gapped Mean?</vt:lpstr>
      <vt:lpstr>1. Product &amp; Lifecycle Management</vt:lpstr>
      <vt:lpstr>2. Internal Repositories and Distribution</vt:lpstr>
      <vt:lpstr>3. Secure Transfer and Storage </vt:lpstr>
      <vt:lpstr>3. Secure Transfer and Storage </vt:lpstr>
      <vt:lpstr>4. Registration, Licensing, and Entitlements </vt:lpstr>
      <vt:lpstr>5. Networking Basics </vt:lpstr>
      <vt:lpstr>6. Certificates and PKI </vt:lpstr>
      <vt:lpstr>7. Support &amp; Troubleshooting </vt:lpstr>
      <vt:lpstr>8. Monitoring, Logging, and Backup </vt:lpstr>
      <vt:lpstr>9. Security and Compliance</vt:lpstr>
      <vt:lpstr>10. Automation &amp; Infrastructure as Code</vt:lpstr>
      <vt:lpstr>11. Upgrade and Patching Process</vt:lpstr>
      <vt:lpstr>12. Third-Party &amp; AI Integrations</vt:lpstr>
      <vt:lpstr>Tools We’ve implemented</vt:lpstr>
      <vt:lpstr>Recommended workflow</vt:lpstr>
      <vt:lpstr>Common Pitfalls</vt:lpstr>
      <vt:lpstr>Quick Checklist</vt:lpstr>
      <vt:lpstr>Conclusion</vt:lpstr>
      <vt:lpstr>PowerPoint Presentation</vt:lpstr>
      <vt:lpstr>Elements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McClendon (IG)</dc:creator>
  <cp:lastModifiedBy>jpsider</cp:lastModifiedBy>
  <cp:revision>13</cp:revision>
  <dcterms:created xsi:type="dcterms:W3CDTF">2023-12-15T16:18:32Z</dcterms:created>
  <dcterms:modified xsi:type="dcterms:W3CDTF">2025-09-29T20:39:13Z</dcterms:modified>
</cp:coreProperties>
</file>

<file path=docProps/thumbnail.jpeg>
</file>